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6" r:id="rId3"/>
    <p:sldId id="257" r:id="rId4"/>
    <p:sldId id="260" r:id="rId5"/>
    <p:sldId id="258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73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25400" ty="6350" sx="71000" sy="7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25400" ty="6350" sx="71000" sy="7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/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16.xml"/><Relationship Id="rId4" Type="http://schemas.openxmlformats.org/officeDocument/2006/relationships/image" Target="../media/image2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18.xml"/><Relationship Id="rId4" Type="http://schemas.openxmlformats.org/officeDocument/2006/relationships/image" Target="../media/image3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20.xml"/><Relationship Id="rId4" Type="http://schemas.openxmlformats.org/officeDocument/2006/relationships/image" Target="../media/image38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21.xml"/><Relationship Id="rId4" Type="http://schemas.openxmlformats.org/officeDocument/2006/relationships/image" Target="../media/image4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5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slide" Target="slide7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Arkhive" panose="020B0603050302020204" pitchFamily="34" charset="0"/>
                <a:hlinkClick r:id="rId2" action="ppaction://hlinksldjump"/>
              </a:rPr>
              <a:t>Стрельба из лука     </a:t>
            </a:r>
            <a:endParaRPr lang="ru-RU" dirty="0">
              <a:latin typeface="Arkhive" panose="020B060305030202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pPr algn="ctr"/>
            <a:r>
              <a:rPr lang="ru-RU" sz="3200" dirty="0" smtClean="0"/>
              <a:t>Доклад подготовила </a:t>
            </a:r>
          </a:p>
          <a:p>
            <a:pPr algn="ctr"/>
            <a:r>
              <a:rPr lang="ru-RU" sz="3200" dirty="0" err="1" smtClean="0"/>
              <a:t>Монченко</a:t>
            </a:r>
            <a:r>
              <a:rPr lang="ru-RU" sz="3200" dirty="0" smtClean="0"/>
              <a:t> Екатерина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xmlns="" val="1710054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41061" y="0"/>
            <a:ext cx="9720072" cy="838200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Arkhive" panose="020B0603050302020204" pitchFamily="34" charset="0"/>
              </a:rPr>
              <a:t>Боевые возможности луков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9256" y="1020234"/>
            <a:ext cx="4741841" cy="5124026"/>
          </a:xfrm>
        </p:spPr>
        <p:txBody>
          <a:bodyPr/>
          <a:lstStyle/>
          <a:p>
            <a:r>
              <a:rPr lang="ru-RU" sz="1800" dirty="0"/>
              <a:t>Наивысшей дальнобойности (889 м) стрельбы достиг турецкий султан Селим III на соревнованиях в Стамбуле в 1798 </a:t>
            </a:r>
            <a:r>
              <a:rPr lang="ru-RU" sz="1800" dirty="0" smtClean="0"/>
              <a:t>году</a:t>
            </a:r>
            <a:endParaRPr lang="ru-RU" sz="1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223000" y="303822"/>
            <a:ext cx="4318000" cy="602247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Блок-схема: узел 4">
            <a:hlinkClick r:id="rId3" action="ppaction://hlinksldjump"/>
          </p:cNvPr>
          <p:cNvSpPr/>
          <p:nvPr/>
        </p:nvSpPr>
        <p:spPr>
          <a:xfrm>
            <a:off x="11463867" y="6144260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860250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1663" y="855133"/>
            <a:ext cx="3166870" cy="5488094"/>
          </a:xfrm>
        </p:spPr>
        <p:txBody>
          <a:bodyPr>
            <a:normAutofit/>
          </a:bodyPr>
          <a:lstStyle/>
          <a:p>
            <a:r>
              <a:rPr lang="ru-RU" sz="1800" dirty="0" err="1"/>
              <a:t>Цурута</a:t>
            </a:r>
            <a:r>
              <a:rPr lang="ru-RU" sz="1800" dirty="0"/>
              <a:t> </a:t>
            </a:r>
            <a:r>
              <a:rPr lang="ru-RU" sz="1800" dirty="0" err="1"/>
              <a:t>Масатоки</a:t>
            </a:r>
            <a:r>
              <a:rPr lang="ru-RU" sz="1800" dirty="0"/>
              <a:t>, лучник, стоявший на службе у феодального правителя </a:t>
            </a:r>
            <a:r>
              <a:rPr lang="ru-RU" sz="1800" dirty="0" err="1"/>
              <a:t>Сакаи</a:t>
            </a:r>
            <a:r>
              <a:rPr lang="ru-RU" sz="1800" dirty="0"/>
              <a:t>, 19 мая 1852 года выпустил по мишени 10050 стрел (5368 из них поразили центр мишени) на протяжении двадцати часов непрерывной стрельбы, выпуская в среднем по 9 стрел в минуту 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428068" y="715434"/>
            <a:ext cx="7399868" cy="494120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Блок-схема: узел 4">
            <a:hlinkClick r:id="rId3" action="ppaction://hlinksldjump"/>
          </p:cNvPr>
          <p:cNvSpPr/>
          <p:nvPr/>
        </p:nvSpPr>
        <p:spPr>
          <a:xfrm>
            <a:off x="11523136" y="6239934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081702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3056" y="753533"/>
            <a:ext cx="10447092" cy="6013788"/>
          </a:xfrm>
        </p:spPr>
        <p:txBody>
          <a:bodyPr>
            <a:normAutofit/>
          </a:bodyPr>
          <a:lstStyle/>
          <a:p>
            <a:r>
              <a:rPr lang="ru-RU" sz="1800" dirty="0"/>
              <a:t>В эпической литературе упоминается </a:t>
            </a:r>
            <a:r>
              <a:rPr lang="ru-RU" sz="1800" dirty="0" err="1"/>
              <a:t>Ёити</a:t>
            </a:r>
            <a:r>
              <a:rPr lang="ru-RU" sz="1800" dirty="0"/>
              <a:t> </a:t>
            </a:r>
            <a:r>
              <a:rPr lang="ru-RU" sz="1800" dirty="0" err="1"/>
              <a:t>Насу</a:t>
            </a:r>
            <a:r>
              <a:rPr lang="ru-RU" sz="1800" dirty="0"/>
              <a:t>, воин из фракции </a:t>
            </a:r>
            <a:r>
              <a:rPr lang="ru-RU" sz="1800" dirty="0" err="1"/>
              <a:t>Минамото</a:t>
            </a:r>
            <a:r>
              <a:rPr lang="ru-RU" sz="1800" dirty="0"/>
              <a:t>, который в сражении при </a:t>
            </a:r>
            <a:r>
              <a:rPr lang="ru-RU" sz="1800" dirty="0" err="1"/>
              <a:t>Ясима</a:t>
            </a:r>
            <a:r>
              <a:rPr lang="ru-RU" sz="1800" dirty="0"/>
              <a:t>, в ответ на брошенный </a:t>
            </a:r>
            <a:r>
              <a:rPr lang="ru-RU" sz="1800" dirty="0" err="1"/>
              <a:t>Тайра</a:t>
            </a:r>
            <a:r>
              <a:rPr lang="ru-RU" sz="1800" dirty="0"/>
              <a:t> вызов послал с берега стрелу и сумел поразить ею с большого расстояния веер, прикрепленный к мачте раскачивающейся на волнах </a:t>
            </a:r>
            <a:r>
              <a:rPr lang="ru-RU" sz="1800" dirty="0" smtClean="0"/>
              <a:t>лодки.</a:t>
            </a:r>
            <a:endParaRPr lang="ru-RU" sz="1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5856" y="2016990"/>
            <a:ext cx="7858411" cy="348687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771467" y="2645007"/>
            <a:ext cx="3136213" cy="239606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Блок-схема: узел 5">
            <a:hlinkClick r:id="rId4" action="ppaction://hlinksldjump"/>
          </p:cNvPr>
          <p:cNvSpPr/>
          <p:nvPr/>
        </p:nvSpPr>
        <p:spPr>
          <a:xfrm>
            <a:off x="11360148" y="6131880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71800792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24128" y="0"/>
            <a:ext cx="9720072" cy="1159933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Arkhive" panose="020B0603050302020204" pitchFamily="34" charset="0"/>
              </a:rPr>
              <a:t>Соревнование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95529" y="838199"/>
            <a:ext cx="3581738" cy="5445761"/>
          </a:xfrm>
        </p:spPr>
        <p:txBody>
          <a:bodyPr>
            <a:noAutofit/>
          </a:bodyPr>
          <a:lstStyle/>
          <a:p>
            <a:r>
              <a:rPr lang="ru-RU" sz="1800" dirty="0"/>
              <a:t>Стрельба из лука, это состязание между спортсменами, стреляющими стрелами из лука и пытающимися набрать наибольшее количество очков, стремясь поразить наименьшее внутреннее кольцо на 1.22 метровой круглой мишени. Изогнутый лук из стеклопластика позволяет стрелять алюминиевыми и </a:t>
            </a:r>
            <a:r>
              <a:rPr lang="ru-RU" sz="1800" dirty="0" err="1"/>
              <a:t>углепластиковыми</a:t>
            </a:r>
            <a:r>
              <a:rPr lang="ru-RU" sz="1800" dirty="0"/>
              <a:t> стрелами придавая им </a:t>
            </a:r>
            <a:r>
              <a:rPr lang="ru-RU" sz="1800" dirty="0" smtClean="0"/>
              <a:t>скорость </a:t>
            </a:r>
            <a:r>
              <a:rPr lang="ru-RU" sz="1800" dirty="0"/>
              <a:t>240 км/ч </a:t>
            </a:r>
            <a:r>
              <a:rPr lang="ru-RU" sz="1800" dirty="0" smtClean="0"/>
              <a:t>и </a:t>
            </a:r>
            <a:r>
              <a:rPr lang="ru-RU" sz="1800" dirty="0"/>
              <a:t>дистанцию свыше 70 метров.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28222" y="114831"/>
            <a:ext cx="4677833" cy="263472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28222" y="3067579"/>
            <a:ext cx="5340243" cy="355877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Блок-схема: узел 5">
            <a:hlinkClick r:id="rId4" action="ppaction://hlinksldjump"/>
          </p:cNvPr>
          <p:cNvSpPr/>
          <p:nvPr/>
        </p:nvSpPr>
        <p:spPr>
          <a:xfrm>
            <a:off x="11523134" y="6214533"/>
            <a:ext cx="431800" cy="411817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41815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11016" y="753533"/>
            <a:ext cx="4233672" cy="5674360"/>
          </a:xfrm>
        </p:spPr>
        <p:txBody>
          <a:bodyPr>
            <a:normAutofit/>
          </a:bodyPr>
          <a:lstStyle/>
          <a:p>
            <a:r>
              <a:rPr lang="ru-RU" sz="1800" dirty="0"/>
              <a:t>Во время соревнований в один день надо выстрелить 144 стрелы и </a:t>
            </a:r>
            <a:r>
              <a:rPr lang="ru-RU" sz="1800" dirty="0" smtClean="0"/>
              <a:t>для этого необходимо </a:t>
            </a:r>
            <a:r>
              <a:rPr lang="ru-RU" sz="1800" dirty="0"/>
              <a:t>потратить силу примерно равную 2880 </a:t>
            </a:r>
            <a:r>
              <a:rPr lang="ru-RU" sz="1800" dirty="0" smtClean="0"/>
              <a:t>кг, </a:t>
            </a:r>
            <a:r>
              <a:rPr lang="ru-RU" sz="1800" dirty="0"/>
              <a:t>до цели и обратно надо пройти около 5280 метров.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11016" y="2921000"/>
            <a:ext cx="3688913" cy="245480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621867" y="975571"/>
            <a:ext cx="6096000" cy="401955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Блок-схема: узел 5">
            <a:hlinkClick r:id="rId4" action="ppaction://hlinksldjump"/>
          </p:cNvPr>
          <p:cNvSpPr/>
          <p:nvPr/>
        </p:nvSpPr>
        <p:spPr>
          <a:xfrm>
            <a:off x="11480800" y="6231467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50053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7061" y="245534"/>
            <a:ext cx="9957138" cy="5835227"/>
          </a:xfrm>
        </p:spPr>
        <p:txBody>
          <a:bodyPr>
            <a:normAutofit/>
          </a:bodyPr>
          <a:lstStyle/>
          <a:p>
            <a:r>
              <a:rPr lang="ru-RU" sz="1800" dirty="0"/>
              <a:t>Стиль стрельбы из лука представляемый на Олимпиаде - это стрельба по внешним мишеням из изогнутого лука. Каждая мишень имеет 10 зон, обозначенных 10 кольцами. Максимальное количество очков - 10 присуждается за поражение центрального кольца, и каждое последующие кольцо от центра снижает количество очков на 1. Самое крайнее кольцо - 1 очко.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68587" y="1583267"/>
            <a:ext cx="4480560" cy="45720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265333" y="1515533"/>
            <a:ext cx="4368799" cy="268849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73893" y="4501122"/>
            <a:ext cx="4986866" cy="170124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7" name="Блок-схема: узел 6">
            <a:hlinkClick r:id="rId5" action="ppaction://hlinksldjump"/>
          </p:cNvPr>
          <p:cNvSpPr/>
          <p:nvPr/>
        </p:nvSpPr>
        <p:spPr>
          <a:xfrm>
            <a:off x="11489266" y="6202371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70386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03995" y="25400"/>
            <a:ext cx="9720072" cy="1270000"/>
          </a:xfrm>
        </p:spPr>
        <p:txBody>
          <a:bodyPr>
            <a:normAutofit/>
          </a:bodyPr>
          <a:lstStyle/>
          <a:p>
            <a:r>
              <a:rPr lang="ru-RU" sz="2400" dirty="0" smtClean="0">
                <a:latin typeface="Arkhive" panose="020B0603050302020204" pitchFamily="34" charset="0"/>
              </a:rPr>
              <a:t>Стрельба из лука в фильмах</a:t>
            </a:r>
            <a:endParaRPr lang="ru-RU" sz="2400" dirty="0">
              <a:latin typeface="Arkhive" panose="020B06030503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03996" y="931334"/>
            <a:ext cx="4978738" cy="2226734"/>
          </a:xfrm>
        </p:spPr>
        <p:txBody>
          <a:bodyPr>
            <a:normAutofit/>
          </a:bodyPr>
          <a:lstStyle/>
          <a:p>
            <a:r>
              <a:rPr lang="ru-RU" sz="1800" dirty="0" smtClean="0"/>
              <a:t>В ХХ</a:t>
            </a:r>
            <a:r>
              <a:rPr lang="en-US" sz="1800" dirty="0" smtClean="0"/>
              <a:t>I </a:t>
            </a:r>
            <a:r>
              <a:rPr lang="ru-RU" sz="1800" dirty="0" smtClean="0"/>
              <a:t>веке кинематограф часто использует технику сражения, как стрельба из лука.</a:t>
            </a:r>
          </a:p>
          <a:p>
            <a:r>
              <a:rPr lang="ru-RU" sz="1800" dirty="0" smtClean="0"/>
              <a:t>Возможно, популярность этого вида спорта стала такой известной благодаря этим фильмам. </a:t>
            </a:r>
          </a:p>
          <a:p>
            <a:r>
              <a:rPr lang="ru-RU" sz="1800" dirty="0" smtClean="0"/>
              <a:t>Например , мы можем взять всеми известный фильм « Властелин колец».</a:t>
            </a:r>
            <a:endParaRPr lang="ru-RU" sz="1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0995" y="3031199"/>
            <a:ext cx="5287962" cy="352358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37411" y="660400"/>
            <a:ext cx="4384766" cy="57912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Блок-схема: узел 5">
            <a:hlinkClick r:id="rId4" action="ppaction://hlinksldjump"/>
          </p:cNvPr>
          <p:cNvSpPr/>
          <p:nvPr/>
        </p:nvSpPr>
        <p:spPr>
          <a:xfrm>
            <a:off x="11523133" y="6223000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526408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24128" y="406400"/>
            <a:ext cx="10795339" cy="5902960"/>
          </a:xfrm>
        </p:spPr>
        <p:txBody>
          <a:bodyPr/>
          <a:lstStyle/>
          <a:p>
            <a:r>
              <a:rPr lang="ru-RU" dirty="0" smtClean="0"/>
              <a:t>Не менее известным делает </a:t>
            </a:r>
            <a:r>
              <a:rPr lang="ru-RU" dirty="0"/>
              <a:t>этот вид </a:t>
            </a:r>
            <a:r>
              <a:rPr lang="ru-RU" dirty="0" smtClean="0"/>
              <a:t>спорта фильм «</a:t>
            </a:r>
            <a:r>
              <a:rPr lang="ru-RU" dirty="0" err="1" smtClean="0"/>
              <a:t>Аватар</a:t>
            </a:r>
            <a:r>
              <a:rPr lang="ru-RU" dirty="0" smtClean="0"/>
              <a:t>» , вышедший в 2009 году.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55070" y="1286237"/>
            <a:ext cx="4248497" cy="238945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634967" y="2285208"/>
            <a:ext cx="5753100" cy="32385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69455" y="4087492"/>
            <a:ext cx="4022005" cy="250667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7" name="Блок-схема: узел 6">
            <a:hlinkClick r:id="rId5" action="ppaction://hlinksldjump"/>
          </p:cNvPr>
          <p:cNvSpPr/>
          <p:nvPr/>
        </p:nvSpPr>
        <p:spPr>
          <a:xfrm>
            <a:off x="11489267" y="6263964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662771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03996" y="762000"/>
            <a:ext cx="5133782" cy="5615093"/>
          </a:xfrm>
        </p:spPr>
        <p:txBody>
          <a:bodyPr/>
          <a:lstStyle/>
          <a:p>
            <a:r>
              <a:rPr lang="ru-RU" dirty="0" smtClean="0"/>
              <a:t>Фильм «Голодные игры» известен героиней </a:t>
            </a:r>
            <a:r>
              <a:rPr lang="ru-RU" dirty="0" err="1" smtClean="0"/>
              <a:t>Китнис</a:t>
            </a:r>
            <a:r>
              <a:rPr lang="ru-RU" dirty="0" smtClean="0"/>
              <a:t> </a:t>
            </a:r>
            <a:r>
              <a:rPr lang="ru-RU" dirty="0" err="1" smtClean="0"/>
              <a:t>Эвердин</a:t>
            </a:r>
            <a:r>
              <a:rPr lang="ru-RU" dirty="0" smtClean="0"/>
              <a:t>, главное оружие которой является лук.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378330" y="187112"/>
            <a:ext cx="4690870" cy="636693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36722" y="2794528"/>
            <a:ext cx="5233323" cy="290353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Блок-схема: узел 5">
            <a:hlinkClick r:id="rId4" action="ppaction://hlinksldjump"/>
          </p:cNvPr>
          <p:cNvSpPr/>
          <p:nvPr/>
        </p:nvSpPr>
        <p:spPr>
          <a:xfrm>
            <a:off x="11509752" y="6232312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588200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46327" y="465667"/>
            <a:ext cx="2901709" cy="5877559"/>
          </a:xfrm>
        </p:spPr>
        <p:txBody>
          <a:bodyPr/>
          <a:lstStyle/>
          <a:p>
            <a:r>
              <a:rPr lang="ru-RU" dirty="0" smtClean="0"/>
              <a:t>Также стрельба из лука присутствует в фильме «</a:t>
            </a:r>
            <a:r>
              <a:rPr lang="ru-RU" dirty="0" err="1" smtClean="0"/>
              <a:t>Хоббит</a:t>
            </a:r>
            <a:r>
              <a:rPr lang="ru-RU" dirty="0" smtClean="0"/>
              <a:t>».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185852" y="191125"/>
            <a:ext cx="3706043" cy="296778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1692" y="2222045"/>
            <a:ext cx="7770042" cy="310801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50887" y="3404446"/>
            <a:ext cx="2222380" cy="323798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7" name="Блок-схема: узел 6">
            <a:hlinkClick r:id="rId5" action="ppaction://hlinksldjump"/>
          </p:cNvPr>
          <p:cNvSpPr/>
          <p:nvPr/>
        </p:nvSpPr>
        <p:spPr>
          <a:xfrm>
            <a:off x="11336867" y="6189133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026353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676317"/>
          </a:xfrm>
        </p:spPr>
        <p:txBody>
          <a:bodyPr>
            <a:normAutofit/>
          </a:bodyPr>
          <a:lstStyle/>
          <a:p>
            <a:r>
              <a:rPr lang="ru-RU" sz="2800" dirty="0" smtClean="0">
                <a:latin typeface="Arkhive" panose="020B0603050302020204" pitchFamily="34" charset="0"/>
              </a:rPr>
              <a:t>Содержание</a:t>
            </a:r>
            <a:endParaRPr lang="ru-RU" sz="2800" dirty="0">
              <a:latin typeface="Arkhive" panose="020B06030503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24128" y="1549400"/>
            <a:ext cx="9720073" cy="475996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400" dirty="0" smtClean="0">
                <a:latin typeface="Arkhive" panose="020B0603050302020204" pitchFamily="34" charset="0"/>
              </a:rPr>
              <a:t>История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 smtClean="0">
                <a:latin typeface="Arkhive" panose="020B0603050302020204" pitchFamily="34" charset="0"/>
              </a:rPr>
              <a:t>Общая информация о стрельбе из лука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 smtClean="0">
                <a:latin typeface="Arkhive" panose="020B0603050302020204" pitchFamily="34" charset="0"/>
              </a:rPr>
              <a:t>Интересные факты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 smtClean="0">
                <a:latin typeface="Arkhive" panose="020B0603050302020204" pitchFamily="34" charset="0"/>
              </a:rPr>
              <a:t>Боевые возможности луков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 smtClean="0">
                <a:latin typeface="Arkhive" panose="020B0603050302020204" pitchFamily="34" charset="0"/>
              </a:rPr>
              <a:t>Соревнования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 smtClean="0">
                <a:latin typeface="Arkhive" panose="020B0603050302020204" pitchFamily="34" charset="0"/>
              </a:rPr>
              <a:t>Стрельба из лука в фильмах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 smtClean="0">
                <a:latin typeface="Arkhive" panose="020B0603050302020204" pitchFamily="34" charset="0"/>
              </a:rPr>
              <a:t>Заключение</a:t>
            </a:r>
          </a:p>
          <a:p>
            <a:pPr marL="457200" indent="-457200">
              <a:buFont typeface="+mj-lt"/>
              <a:buAutoNum type="arabicPeriod"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xmlns="" val="285977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30996" y="922867"/>
            <a:ext cx="6231804" cy="5860626"/>
          </a:xfrm>
        </p:spPr>
        <p:txBody>
          <a:bodyPr/>
          <a:lstStyle/>
          <a:p>
            <a:r>
              <a:rPr lang="ru-RU" dirty="0" smtClean="0"/>
              <a:t>Один из действующих героев в фильме «Мстители» использует лук, как орудие для самообороны</a:t>
            </a:r>
            <a:r>
              <a:rPr lang="ru-RU" dirty="0"/>
              <a:t> </a:t>
            </a:r>
            <a:r>
              <a:rPr lang="ru-RU" dirty="0" smtClean="0"/>
              <a:t>и  защиты.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9597" y="2335656"/>
            <a:ext cx="7151658" cy="248877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748863" y="245533"/>
            <a:ext cx="4165559" cy="333451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748863" y="3853180"/>
            <a:ext cx="2868083" cy="286808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Блок-схема: узел 7">
            <a:hlinkClick r:id="rId5" action="ppaction://hlinksldjump"/>
          </p:cNvPr>
          <p:cNvSpPr/>
          <p:nvPr/>
        </p:nvSpPr>
        <p:spPr>
          <a:xfrm>
            <a:off x="11457222" y="6189133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719666" y="548079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Стрельбу из лука мы можем встретить во многих фильмах и ,конечно же, в мультфильмах. </a:t>
            </a:r>
          </a:p>
        </p:txBody>
      </p:sp>
    </p:spTree>
    <p:extLst>
      <p:ext uri="{BB962C8B-B14F-4D97-AF65-F5344CB8AC3E}">
        <p14:creationId xmlns:p14="http://schemas.microsoft.com/office/powerpoint/2010/main" xmlns="" val="2701918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70128" y="389466"/>
            <a:ext cx="8585539" cy="1947334"/>
          </a:xfrm>
        </p:spPr>
        <p:txBody>
          <a:bodyPr>
            <a:normAutofit/>
          </a:bodyPr>
          <a:lstStyle/>
          <a:p>
            <a:r>
              <a:rPr lang="ru-RU" sz="1800" dirty="0" smtClean="0"/>
              <a:t>Я вам представила лишь малую часть информации об этом виде спорта. На самом деле</a:t>
            </a:r>
            <a:r>
              <a:rPr lang="en-US" sz="1800" dirty="0" smtClean="0"/>
              <a:t> </a:t>
            </a:r>
            <a:r>
              <a:rPr lang="ru-RU" sz="1800" dirty="0" smtClean="0"/>
              <a:t>стрельба из лука - это очень занимательный и интересный вид спорта, требующий множество сил и, конечно, упорства и стойкости. Не каждый человек  сможет заниматься этим видом спорта. Но, если же вас заинтересовала эта презентация и сам вид спорта, то могу вам сообщить о том, что в нашем городе Таганроге существует такая бесплатная секция занятий стрельбой. Туда может записаться любой желающий.  </a:t>
            </a:r>
            <a:endParaRPr lang="ru-RU" sz="1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3301" y="2591646"/>
            <a:ext cx="7894632" cy="319749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599423" y="258021"/>
            <a:ext cx="2095500" cy="218122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61689" y="2717801"/>
            <a:ext cx="3843867" cy="384386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xmlns="" val="703870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24128" y="702733"/>
            <a:ext cx="9720072" cy="965199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Arkhive" panose="020B0603050302020204" pitchFamily="34" charset="0"/>
              </a:rPr>
              <a:t>И</a:t>
            </a:r>
            <a:r>
              <a:rPr lang="ru-RU" sz="2400" dirty="0" smtClean="0">
                <a:latin typeface="Arkhive" panose="020B0603050302020204" pitchFamily="34" charset="0"/>
              </a:rPr>
              <a:t>стория</a:t>
            </a:r>
            <a:endParaRPr lang="ru-RU" sz="2400" dirty="0">
              <a:latin typeface="Arkhive" panose="020B06030503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0928" y="1955799"/>
            <a:ext cx="4479205" cy="4158827"/>
          </a:xfrm>
        </p:spPr>
        <p:txBody>
          <a:bodyPr/>
          <a:lstStyle/>
          <a:p>
            <a:r>
              <a:rPr lang="ru-RU" sz="1800" dirty="0"/>
              <a:t>Лук является первым механическим устройством, придуманным </a:t>
            </a:r>
            <a:r>
              <a:rPr lang="ru-RU" sz="1800" dirty="0" smtClean="0"/>
              <a:t>человеком.</a:t>
            </a:r>
            <a:endParaRPr lang="ru-RU" sz="1800" dirty="0"/>
          </a:p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07964" y="135829"/>
            <a:ext cx="4860036" cy="6376367"/>
          </a:xfrm>
          <a:prstGeom prst="rect">
            <a:avLst/>
          </a:prstGeom>
        </p:spPr>
      </p:pic>
      <p:sp>
        <p:nvSpPr>
          <p:cNvPr id="6" name="Блок-схема: узел 5">
            <a:hlinkClick r:id="rId3" action="ppaction://hlinksldjump"/>
          </p:cNvPr>
          <p:cNvSpPr/>
          <p:nvPr/>
        </p:nvSpPr>
        <p:spPr>
          <a:xfrm>
            <a:off x="11472333" y="6114626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9850350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0929" y="795868"/>
            <a:ext cx="2862071" cy="5471160"/>
          </a:xfrm>
        </p:spPr>
        <p:txBody>
          <a:bodyPr/>
          <a:lstStyle/>
          <a:p>
            <a:r>
              <a:rPr lang="ru-RU" dirty="0"/>
              <a:t>Самые древние, когда-либо найденные наконечники для стрел датируются 25 000 до </a:t>
            </a:r>
            <a:r>
              <a:rPr lang="ru-RU" dirty="0" smtClean="0"/>
              <a:t>н.э., </a:t>
            </a:r>
            <a:r>
              <a:rPr lang="ru-RU" dirty="0"/>
              <a:t>сама же стрельба из лука появилась чуть ли не за 40 000 лет до н.э. </a:t>
            </a:r>
            <a:r>
              <a:rPr lang="ru-RU" smtClean="0"/>
              <a:t>То есть</a:t>
            </a:r>
            <a:r>
              <a:rPr lang="ru-RU" dirty="0"/>
              <a:t>, почти одновременно с нашими предками </a:t>
            </a:r>
            <a:r>
              <a:rPr lang="ru-RU" dirty="0" err="1"/>
              <a:t>Homo</a:t>
            </a:r>
            <a:r>
              <a:rPr lang="ru-RU" dirty="0"/>
              <a:t> </a:t>
            </a:r>
            <a:r>
              <a:rPr lang="ru-RU" dirty="0" err="1"/>
              <a:t>sapiens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86923" y="617317"/>
            <a:ext cx="2842155" cy="457349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529200" y="306125"/>
            <a:ext cx="3282619" cy="235357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53355" y="2988730"/>
            <a:ext cx="4434310" cy="295505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7" name="Блок-схема: узел 6">
            <a:hlinkClick r:id="rId5" action="ppaction://hlinksldjump"/>
          </p:cNvPr>
          <p:cNvSpPr/>
          <p:nvPr/>
        </p:nvSpPr>
        <p:spPr>
          <a:xfrm>
            <a:off x="11455400" y="6140028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12559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0929" y="734908"/>
            <a:ext cx="3207395" cy="5902959"/>
          </a:xfrm>
        </p:spPr>
        <p:txBody>
          <a:bodyPr>
            <a:normAutofit/>
          </a:bodyPr>
          <a:lstStyle/>
          <a:p>
            <a:r>
              <a:rPr lang="ru-RU" sz="1800" dirty="0"/>
              <a:t>Впервые на Олимпийских играх стрельба из лука была представлена уже в 1900 году. После 1920 года из-за отсутствия единых международных правил соревнования по стрельбе из лука не проводились вплоть до 1972 года, хотя официально стрельба из лука утверждена как олимпийский вид спорта с 1958 года</a:t>
            </a:r>
            <a:r>
              <a:rPr lang="ru-RU" sz="1800" dirty="0" smtClean="0"/>
              <a:t>.</a:t>
            </a:r>
            <a:endParaRPr lang="ru-RU" sz="1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97737" y="257506"/>
            <a:ext cx="3495146" cy="229645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662296" y="691201"/>
            <a:ext cx="3367805" cy="238395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0" name="Блок-схема: узел 9">
            <a:hlinkClick r:id="rId4" action="ppaction://hlinksldjump"/>
          </p:cNvPr>
          <p:cNvSpPr/>
          <p:nvPr/>
        </p:nvSpPr>
        <p:spPr>
          <a:xfrm>
            <a:off x="11353800" y="6180667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906395" y="3603534"/>
            <a:ext cx="3816362" cy="211738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003852" y="3075153"/>
            <a:ext cx="2336748" cy="346263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xmlns="" val="290982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42846" y="595130"/>
            <a:ext cx="2758413" cy="4980093"/>
          </a:xfrm>
        </p:spPr>
        <p:txBody>
          <a:bodyPr/>
          <a:lstStyle/>
          <a:p>
            <a:r>
              <a:rPr lang="ru-RU" dirty="0"/>
              <a:t>Стрельба из лука - единственный олимпийский вид спорта, где инвалиды имеют такие же права и возможности и могут стрелять в общем зачете.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748060" y="612063"/>
            <a:ext cx="4282018" cy="26838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23733" y="729113"/>
            <a:ext cx="3853978" cy="256675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05869" y="3577167"/>
            <a:ext cx="5029199" cy="295909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Блок-схема: узел 7">
            <a:hlinkClick r:id="rId5" action="ppaction://hlinksldjump"/>
          </p:cNvPr>
          <p:cNvSpPr/>
          <p:nvPr/>
        </p:nvSpPr>
        <p:spPr>
          <a:xfrm>
            <a:off x="11463866" y="6172200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46829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24128" y="110068"/>
            <a:ext cx="9720072" cy="1075266"/>
          </a:xfrm>
        </p:spPr>
        <p:txBody>
          <a:bodyPr>
            <a:normAutofit/>
          </a:bodyPr>
          <a:lstStyle/>
          <a:p>
            <a:r>
              <a:rPr lang="ru-RU" sz="2400" dirty="0" smtClean="0">
                <a:latin typeface="Arkhive" panose="020B0603050302020204" pitchFamily="34" charset="0"/>
              </a:rPr>
              <a:t>Общая информация о луке</a:t>
            </a:r>
            <a:endParaRPr lang="ru-RU" sz="2400" dirty="0">
              <a:latin typeface="Arkhive" panose="020B06030503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53196" y="491066"/>
            <a:ext cx="2481072" cy="5403427"/>
          </a:xfrm>
        </p:spPr>
        <p:txBody>
          <a:bodyPr/>
          <a:lstStyle/>
          <a:p>
            <a:endParaRPr lang="ru-RU" dirty="0"/>
          </a:p>
          <a:p>
            <a:r>
              <a:rPr lang="ru-RU" sz="1800" dirty="0"/>
              <a:t>Вес лука составляет более 22 кг для мужчин, и более 15 кг для женщин. </a:t>
            </a:r>
            <a:r>
              <a:rPr lang="ru-RU" sz="1800" dirty="0" smtClean="0"/>
              <a:t>В основном тетива </a:t>
            </a:r>
            <a:r>
              <a:rPr lang="ru-RU" sz="1800" dirty="0"/>
              <a:t>производятся из </a:t>
            </a:r>
            <a:r>
              <a:rPr lang="ru-RU" sz="1800" dirty="0" err="1" smtClean="0"/>
              <a:t>гидрокарбоновых</a:t>
            </a:r>
            <a:r>
              <a:rPr lang="ru-RU" sz="1800" dirty="0" smtClean="0"/>
              <a:t> </a:t>
            </a:r>
            <a:r>
              <a:rPr lang="ru-RU" sz="1800" dirty="0"/>
              <a:t>материалов, хотя некоторые делаются и из </a:t>
            </a:r>
            <a:r>
              <a:rPr lang="ru-RU" sz="1800" dirty="0" err="1"/>
              <a:t>кевлара</a:t>
            </a:r>
            <a:r>
              <a:rPr lang="ru-RU" sz="1800" dirty="0"/>
              <a:t> , материала используемого для изготовления бронежилетов.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24311" y="1049867"/>
            <a:ext cx="3560581" cy="266699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8804" y="905934"/>
            <a:ext cx="3572863" cy="417406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Блок-схема: узел 5">
            <a:hlinkClick r:id="rId4" action="ppaction://hlinksldjump"/>
          </p:cNvPr>
          <p:cNvSpPr/>
          <p:nvPr/>
        </p:nvSpPr>
        <p:spPr>
          <a:xfrm>
            <a:off x="11480800" y="6129867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1816653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44728" y="804333"/>
            <a:ext cx="3766418" cy="5394960"/>
          </a:xfrm>
        </p:spPr>
        <p:txBody>
          <a:bodyPr>
            <a:normAutofit/>
          </a:bodyPr>
          <a:lstStyle/>
          <a:p>
            <a:r>
              <a:rPr lang="ru-RU" sz="1800" dirty="0"/>
              <a:t>Средняя скорость полета стрелы составляет 240 км/ч. Дальность полета зависит от силы натяжения лука, угла стрельбы и </a:t>
            </a:r>
            <a:r>
              <a:rPr lang="ru-RU" sz="1800" dirty="0" smtClean="0"/>
              <a:t>множества </a:t>
            </a:r>
            <a:r>
              <a:rPr lang="ru-RU" sz="1800" dirty="0"/>
              <a:t>других факторов, таких как скорость и направление ветра, влажность воздуха и </a:t>
            </a:r>
            <a:r>
              <a:rPr lang="ru-RU" sz="1800" dirty="0" smtClean="0"/>
              <a:t>т.д. Однако, </a:t>
            </a:r>
            <a:r>
              <a:rPr lang="ru-RU" sz="1800" dirty="0"/>
              <a:t>кое-что о стрельбе на дальность нам все-таки известно.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05788" y="804333"/>
            <a:ext cx="7120306" cy="476673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Блок-схема: узел 5">
            <a:hlinkClick r:id="rId3" action="ppaction://hlinksldjump"/>
          </p:cNvPr>
          <p:cNvSpPr/>
          <p:nvPr/>
        </p:nvSpPr>
        <p:spPr>
          <a:xfrm>
            <a:off x="11387667" y="6138333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88328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03995" y="0"/>
            <a:ext cx="8678672" cy="1329267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Arkhive" panose="020B0603050302020204" pitchFamily="34" charset="0"/>
              </a:rPr>
              <a:t>Интересные факты о стрельбе из лука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24128" y="973666"/>
            <a:ext cx="5004139" cy="5335693"/>
          </a:xfrm>
        </p:spPr>
        <p:txBody>
          <a:bodyPr/>
          <a:lstStyle/>
          <a:p>
            <a:r>
              <a:rPr lang="ru-RU" sz="1800" dirty="0"/>
              <a:t>Рекордные дистанции, на которые когда-либо летала стрела, следующие:</a:t>
            </a:r>
          </a:p>
          <a:p>
            <a:r>
              <a:rPr lang="ru-RU" sz="1800" dirty="0"/>
              <a:t>1220 метров пролетела стрела, выпущенная из лука Доном Брауном в 1987 году</a:t>
            </a:r>
          </a:p>
          <a:p>
            <a:r>
              <a:rPr lang="ru-RU" sz="1800" dirty="0"/>
              <a:t>543 метра – такова дальность полета стрелы, выпущенной из классического лука Майком </a:t>
            </a:r>
            <a:r>
              <a:rPr lang="ru-RU" sz="1800" dirty="0" err="1"/>
              <a:t>Уилричем</a:t>
            </a:r>
            <a:r>
              <a:rPr lang="ru-RU" sz="1800" dirty="0"/>
              <a:t> в 1995-м.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95666" y="2404533"/>
            <a:ext cx="5735934" cy="34798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Блок-схема: узел 4">
            <a:hlinkClick r:id="rId3" action="ppaction://hlinksldjump"/>
          </p:cNvPr>
          <p:cNvSpPr/>
          <p:nvPr/>
        </p:nvSpPr>
        <p:spPr>
          <a:xfrm>
            <a:off x="11531600" y="6189134"/>
            <a:ext cx="457200" cy="457200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708750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нтеграл">
  <a:themeElements>
    <a:clrScheme name="Integral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Integral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ntegral" id="{3577F8C9-A904-41D8-97D2-FD898F53F20E}" vid="{A41AC481-B287-49C8-90EF-C669597D2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279</TotalTime>
  <Words>747</Words>
  <Application>Microsoft Office PowerPoint</Application>
  <PresentationFormat>Custom</PresentationFormat>
  <Paragraphs>42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Интеграл</vt:lpstr>
      <vt:lpstr>Стрельба из лука     </vt:lpstr>
      <vt:lpstr>Содержание</vt:lpstr>
      <vt:lpstr>История</vt:lpstr>
      <vt:lpstr>Slide 4</vt:lpstr>
      <vt:lpstr>Slide 5</vt:lpstr>
      <vt:lpstr>Slide 6</vt:lpstr>
      <vt:lpstr>Общая информация о луке</vt:lpstr>
      <vt:lpstr>Slide 8</vt:lpstr>
      <vt:lpstr>Интересные факты о стрельбе из лука</vt:lpstr>
      <vt:lpstr>Боевые возможности луков</vt:lpstr>
      <vt:lpstr>Slide 11</vt:lpstr>
      <vt:lpstr>Slide 12</vt:lpstr>
      <vt:lpstr>Соревнование</vt:lpstr>
      <vt:lpstr>Slide 14</vt:lpstr>
      <vt:lpstr>Slide 15</vt:lpstr>
      <vt:lpstr>Стрельба из лука в фильмах</vt:lpstr>
      <vt:lpstr>Slide 17</vt:lpstr>
      <vt:lpstr>Slide 18</vt:lpstr>
      <vt:lpstr>Slide 19</vt:lpstr>
      <vt:lpstr>Slide 20</vt:lpstr>
      <vt:lpstr>Slide 21</vt:lpstr>
    </vt:vector>
  </TitlesOfParts>
  <Company>diakov.net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Стрельба из лука</dc:title>
  <dc:creator>RePack by Diakov</dc:creator>
  <cp:lastModifiedBy>Windows User</cp:lastModifiedBy>
  <cp:revision>45</cp:revision>
  <dcterms:created xsi:type="dcterms:W3CDTF">2015-04-09T19:20:10Z</dcterms:created>
  <dcterms:modified xsi:type="dcterms:W3CDTF">2017-04-26T16:40:30Z</dcterms:modified>
</cp:coreProperties>
</file>

<file path=docProps/thumbnail.jpeg>
</file>